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2" r:id="rId5"/>
    <p:sldId id="264" r:id="rId6"/>
    <p:sldId id="265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8CC3-79C9-479D-8F71-080FA2245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1E92C-46A2-4393-BF0D-7692F42F2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491A2-2E0C-477E-8E28-F9159111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F3777-1618-462C-97C2-F30B8066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10AB1-7C73-4EF0-AA7A-3497387D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5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A562-CB66-4E23-8DDC-127DC1F0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952D1-B4CF-46E4-9881-371A6603E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4E7E5-0FB0-4EDE-8EE3-BCADEEC4F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B68F1-0324-4AA3-8DB8-CB40242D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A810-1125-4652-80E9-A65BB104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BF8B7-2DDB-4ABB-AA0F-0AAAD1741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27B50-D723-4E76-8978-844CC7D82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8BAB5-68A7-4FFF-B6DF-12008185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09E35-B038-457D-8092-A2519DEC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29062-F41A-44A6-9146-DB84CE70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0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901D-8EBB-490F-9180-F2380D9F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01DBB-4427-4FB2-9FFE-744BDA149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247A4-57D9-4FE4-A009-C7E50695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384D-8B33-4EED-8CA1-86F2E3A8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E14F2-5F97-4778-BD24-AFBD52F7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9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D25C-FB4A-41E5-9164-A7B99A35B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D0551-CF62-4575-909A-D503911C5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379E2-A21C-4A4A-8D41-1617CBE7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7D548-EFF4-46E5-A0CE-4D397482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A0650-47CC-4C8D-8A19-0B826F93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3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01DC-3AE9-4FC2-BDFA-D4373816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7C13A-07B9-453D-8B9F-E22249CF7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C2F51-8623-4372-A678-399C932E5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C8044-BF20-4B6C-A1A1-76D5E910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0FA4C-7FDA-448B-BC79-ED37FC9C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1B0B1-6C4E-4A76-AF45-FCC5CE1D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196E-1F52-4CDA-BC65-E1710F59C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3CAEE-2F63-4D29-9045-2EB48134E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B5820-D80C-4861-8D28-A0E5E6A1C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EFB3A-6C4C-47DD-A8FD-80C13045A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A55A3-100F-4B2D-9F8E-33EC6CA2A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19AFAB-17C1-46D3-A86B-ED372B947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D5428-FA4D-4CCF-B235-E727DA9B8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B82E14-EF53-4FED-B2FD-3ED69E7B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D6F5-373E-44A2-8C74-B3AE83D1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7C1F2-DDE2-4FC6-91CA-78F970BD2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043A5-63C4-4749-B6B1-026C5BAA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B078A-118D-417D-9B11-E1B5F3E5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44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4C02A0-CB97-40CF-B9FF-782CF5C38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3574C-48EE-4C45-8F1C-1983B17B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7A3BA-AD14-4053-B00E-502FA2F1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2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1524-E996-4BFF-8718-123FB52D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2E695-7816-4268-A86A-0B9031DB4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74482-28F6-4342-AC9A-00A607F5D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E89EF-C017-4296-A181-F0C1867B7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99C51-4D33-4406-9740-88AAA542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8EB88-0FDA-41E0-966E-8A7505F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4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3CB5-8C54-4EBA-8BD6-25F1B4F5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3DE589-2A6C-4381-9281-769C2A263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6B506-D579-4C17-832C-59EFD3A33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A3D3C-6329-4580-B29E-1B6ED945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96BE0-0318-4DFC-95C5-C1D9F915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26D9E-1770-42FB-9E30-55154E01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57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C3791-22BC-4DDF-AD07-331ACF149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96E96-46C7-447C-9316-1977A0598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0260F-C5E9-4FA7-A639-B2F56A5D0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E007E-03B2-47B2-B6B1-3DBB261BA064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B4F71-2CC4-4EF0-8D28-DFCF5EA01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88940-5EF1-47B4-A0F2-198C3AA6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065F8-4602-4BCA-AADE-ED12CEC9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7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2002.01048.pdf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2.01048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002.01048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s://arxiv.org/pdf/2012.03796.pdf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arxiv.org/pdf/1802.00434.pdf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vindabhi/cloth-segmentation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1.04104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F2ED62-474C-4B61-9E8E-0EC5A22F122D}"/>
              </a:ext>
            </a:extLst>
          </p:cNvPr>
          <p:cNvSpPr txBox="1"/>
          <p:nvPr/>
        </p:nvSpPr>
        <p:spPr>
          <a:xfrm>
            <a:off x="102537" y="95250"/>
            <a:ext cx="100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 definition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85BEA-4F0E-4AE1-9C77-01F4C876FBF6}"/>
              </a:ext>
            </a:extLst>
          </p:cNvPr>
          <p:cNvSpPr txBox="1"/>
          <p:nvPr/>
        </p:nvSpPr>
        <p:spPr>
          <a:xfrm>
            <a:off x="394637" y="1441450"/>
            <a:ext cx="100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D6CA5-CDA7-4E92-9A9A-1E1FA4BB91C6}"/>
              </a:ext>
            </a:extLst>
          </p:cNvPr>
          <p:cNvSpPr txBox="1"/>
          <p:nvPr/>
        </p:nvSpPr>
        <p:spPr>
          <a:xfrm>
            <a:off x="451787" y="3663950"/>
            <a:ext cx="100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251305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FA4FD-5368-477F-AC83-525EBA4A1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67" r="24010" b="51339"/>
          <a:stretch/>
        </p:blipFill>
        <p:spPr>
          <a:xfrm>
            <a:off x="83487" y="781934"/>
            <a:ext cx="9041463" cy="2001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88EA4F-D6C2-449C-AA3A-3D68AA0DC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62" r="24167" b="51531"/>
          <a:stretch/>
        </p:blipFill>
        <p:spPr>
          <a:xfrm>
            <a:off x="93012" y="2771823"/>
            <a:ext cx="9031938" cy="1985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F9D26-0057-447A-8F42-7C2DAC52AF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2" r="24167" b="51339"/>
          <a:stretch/>
        </p:blipFill>
        <p:spPr>
          <a:xfrm>
            <a:off x="102537" y="4749961"/>
            <a:ext cx="9022413" cy="1995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FE5CA-DD2D-45BD-8E43-44F8D46D6B0F}"/>
              </a:ext>
            </a:extLst>
          </p:cNvPr>
          <p:cNvSpPr txBox="1"/>
          <p:nvPr/>
        </p:nvSpPr>
        <p:spPr>
          <a:xfrm>
            <a:off x="102537" y="95250"/>
            <a:ext cx="100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Baseline: </a:t>
            </a:r>
            <a:r>
              <a:rPr lang="en-US" dirty="0" err="1"/>
              <a:t>SelectionGAN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32DF-2CE8-4443-9C0C-EE4E4AE28CA2}"/>
              </a:ext>
            </a:extLst>
          </p:cNvPr>
          <p:cNvSpPr txBox="1"/>
          <p:nvPr/>
        </p:nvSpPr>
        <p:spPr>
          <a:xfrm>
            <a:off x="6718300" y="112698"/>
            <a:ext cx="51883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Multi-Channel Attention Selection GANs for Guided Image-to-Image Translation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5"/>
              </a:rPr>
              <a:t>https://arxiv.org/pdf/2002.01048.pdf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0121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A6A609-6DFF-4E15-9149-FED3FB3E3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4" r="24029" b="51412"/>
          <a:stretch/>
        </p:blipFill>
        <p:spPr>
          <a:xfrm>
            <a:off x="431800" y="4032250"/>
            <a:ext cx="11232948" cy="2505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9F0211-A6D4-4980-BF64-5FAAB178A4C2}"/>
              </a:ext>
            </a:extLst>
          </p:cNvPr>
          <p:cNvSpPr txBox="1"/>
          <p:nvPr/>
        </p:nvSpPr>
        <p:spPr>
          <a:xfrm>
            <a:off x="102537" y="95250"/>
            <a:ext cx="100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Baseline: </a:t>
            </a:r>
            <a:r>
              <a:rPr lang="en-US" dirty="0" err="1"/>
              <a:t>SelectionGAN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F1ED8C-55D6-4545-80E8-7300EE2E9870}"/>
              </a:ext>
            </a:extLst>
          </p:cNvPr>
          <p:cNvSpPr txBox="1"/>
          <p:nvPr/>
        </p:nvSpPr>
        <p:spPr>
          <a:xfrm>
            <a:off x="514350" y="894048"/>
            <a:ext cx="485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Blurry edges between clothes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detail on garments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is poorly rendered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Cannot distinguish between foreground and 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36FFF3-EA74-49D7-A455-717217D17493}"/>
              </a:ext>
            </a:extLst>
          </p:cNvPr>
          <p:cNvSpPr txBox="1"/>
          <p:nvPr/>
        </p:nvSpPr>
        <p:spPr>
          <a:xfrm>
            <a:off x="6718300" y="112698"/>
            <a:ext cx="51883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Multi-Channel Attention Selection GANs for Guided Image-to-Image Translation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https://arxiv.org/pdf/2002.01048.pdf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7616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F3484F-84EB-4DFC-BBD0-51D8A4FED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02" r="52656"/>
          <a:stretch/>
        </p:blipFill>
        <p:spPr>
          <a:xfrm>
            <a:off x="158750" y="1031875"/>
            <a:ext cx="5634448" cy="552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D436C-19F9-43EF-AF9A-DF2D6C8780F1}"/>
              </a:ext>
            </a:extLst>
          </p:cNvPr>
          <p:cNvSpPr txBox="1"/>
          <p:nvPr/>
        </p:nvSpPr>
        <p:spPr>
          <a:xfrm>
            <a:off x="102537" y="95250"/>
            <a:ext cx="100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Baseline: Global-Flow-Local-Attention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FA8CD9-C0D8-476F-9DEA-1FD96F380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74" r="52656" b="4280"/>
          <a:stretch/>
        </p:blipFill>
        <p:spPr>
          <a:xfrm>
            <a:off x="5890184" y="1031874"/>
            <a:ext cx="6143066" cy="5521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4FE68D-F927-44D0-92D7-DCB1DBE72D3E}"/>
              </a:ext>
            </a:extLst>
          </p:cNvPr>
          <p:cNvSpPr txBox="1"/>
          <p:nvPr/>
        </p:nvSpPr>
        <p:spPr>
          <a:xfrm>
            <a:off x="6718300" y="112698"/>
            <a:ext cx="51883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Multi-Channel Attention Selection GANs for Guided Image-to-Image Translation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https://arxiv.org/pdf/2002.01048.pdf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5453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79B306-F765-4C2F-BCA0-7E23A64C54AC}"/>
              </a:ext>
            </a:extLst>
          </p:cNvPr>
          <p:cNvSpPr txBox="1"/>
          <p:nvPr/>
        </p:nvSpPr>
        <p:spPr>
          <a:xfrm>
            <a:off x="102537" y="95250"/>
            <a:ext cx="100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Approach: </a:t>
            </a:r>
            <a:r>
              <a:rPr lang="en-US" dirty="0" err="1"/>
              <a:t>SilNet</a:t>
            </a:r>
            <a:r>
              <a:rPr lang="en-US" dirty="0"/>
              <a:t> module from Pose-Guided Human Animation from a Single Image in the Wild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10CDC-7959-49D5-AF12-CB90AA720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62"/>
          <a:stretch/>
        </p:blipFill>
        <p:spPr>
          <a:xfrm>
            <a:off x="3382366" y="941387"/>
            <a:ext cx="1714500" cy="2201863"/>
          </a:xfrm>
          <a:prstGeom prst="rect">
            <a:avLst/>
          </a:prstGeom>
        </p:spPr>
      </p:pic>
      <p:pic>
        <p:nvPicPr>
          <p:cNvPr id="12" name="Picture 11" descr="A picture containing text, laser&#10;&#10;Description automatically generated">
            <a:extLst>
              <a:ext uri="{FF2B5EF4-FFF2-40B4-BE49-F238E27FC236}">
                <a16:creationId xmlns:a16="http://schemas.microsoft.com/office/drawing/2014/main" id="{53D6E4DB-6143-495D-A2DE-AD0D0EE3B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31" y="1049336"/>
            <a:ext cx="1072674" cy="99208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414E9BA-4D9D-4E5E-8C0C-9CBA2DD2D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16" y="1049337"/>
            <a:ext cx="992089" cy="992089"/>
          </a:xfrm>
          <a:prstGeom prst="rect">
            <a:avLst/>
          </a:prstGeom>
        </p:spPr>
      </p:pic>
      <p:pic>
        <p:nvPicPr>
          <p:cNvPr id="16" name="Picture 15" descr="A picture containing floor, person, indoor&#10;&#10;Description automatically generated">
            <a:extLst>
              <a:ext uri="{FF2B5EF4-FFF2-40B4-BE49-F238E27FC236}">
                <a16:creationId xmlns:a16="http://schemas.microsoft.com/office/drawing/2014/main" id="{C53FE540-1404-4729-9DF1-00EEFC4C1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995" y="2261222"/>
            <a:ext cx="1273555" cy="1167778"/>
          </a:xfrm>
          <a:prstGeom prst="rect">
            <a:avLst/>
          </a:prstGeom>
        </p:spPr>
      </p:pic>
      <p:pic>
        <p:nvPicPr>
          <p:cNvPr id="18" name="Picture 17" descr="A picture containing floor, person, indoor&#10;&#10;Description automatically generated">
            <a:extLst>
              <a:ext uri="{FF2B5EF4-FFF2-40B4-BE49-F238E27FC236}">
                <a16:creationId xmlns:a16="http://schemas.microsoft.com/office/drawing/2014/main" id="{649ECD3F-E64B-4261-819B-97A3DD2E7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54" y="2261222"/>
            <a:ext cx="1271439" cy="1167778"/>
          </a:xfrm>
          <a:prstGeom prst="rect">
            <a:avLst/>
          </a:prstGeom>
        </p:spPr>
      </p:pic>
      <p:pic>
        <p:nvPicPr>
          <p:cNvPr id="20" name="Picture 19" descr="Chart, radar chart&#10;&#10;Description automatically generated">
            <a:extLst>
              <a:ext uri="{FF2B5EF4-FFF2-40B4-BE49-F238E27FC236}">
                <a16:creationId xmlns:a16="http://schemas.microsoft.com/office/drawing/2014/main" id="{2EE69AA3-C1A5-4143-96BD-8C6C6FD251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18" y="2118677"/>
            <a:ext cx="1031787" cy="954144"/>
          </a:xfrm>
          <a:prstGeom prst="rect">
            <a:avLst/>
          </a:prstGeom>
        </p:spPr>
      </p:pic>
      <p:pic>
        <p:nvPicPr>
          <p:cNvPr id="22" name="Picture 21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CD61D40-76B8-4BF8-8779-46E116387A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11" y="1484411"/>
            <a:ext cx="992089" cy="99208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CB063A-D91B-40DA-A5AA-D4B60EFCEFA1}"/>
              </a:ext>
            </a:extLst>
          </p:cNvPr>
          <p:cNvCxnSpPr>
            <a:stCxn id="22" idx="3"/>
          </p:cNvCxnSpPr>
          <p:nvPr/>
        </p:nvCxnSpPr>
        <p:spPr>
          <a:xfrm flipV="1">
            <a:off x="6096000" y="1980455"/>
            <a:ext cx="482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DCB14F-8580-4AB0-8C47-25D256307A47}"/>
                  </a:ext>
                </a:extLst>
              </p:cNvPr>
              <p:cNvSpPr txBox="1"/>
              <p:nvPr/>
            </p:nvSpPr>
            <p:spPr>
              <a:xfrm>
                <a:off x="6578600" y="1795789"/>
                <a:ext cx="4413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Foreground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foreground GAN reposing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DCB14F-8580-4AB0-8C47-25D256307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00" y="1795789"/>
                <a:ext cx="4413250" cy="369332"/>
              </a:xfrm>
              <a:prstGeom prst="rect">
                <a:avLst/>
              </a:prstGeom>
              <a:blipFill>
                <a:blip r:embed="rId9"/>
                <a:stretch>
                  <a:fillRect l="-110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9AE4A7-51C4-4BD2-BDB6-74828249952D}"/>
              </a:ext>
            </a:extLst>
          </p:cNvPr>
          <p:cNvCxnSpPr>
            <a:stCxn id="18" idx="3"/>
            <a:endCxn id="16" idx="1"/>
          </p:cNvCxnSpPr>
          <p:nvPr/>
        </p:nvCxnSpPr>
        <p:spPr>
          <a:xfrm>
            <a:off x="8151293" y="2845111"/>
            <a:ext cx="690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8AC20C-0E45-4775-AD01-C2C9EA1CB598}"/>
                  </a:ext>
                </a:extLst>
              </p:cNvPr>
              <p:cNvSpPr txBox="1"/>
              <p:nvPr/>
            </p:nvSpPr>
            <p:spPr>
              <a:xfrm>
                <a:off x="6578600" y="3543479"/>
                <a:ext cx="422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Background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background GAN prediction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68AC20C-0E45-4775-AD01-C2C9EA1CB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00" y="3543479"/>
                <a:ext cx="4229100" cy="369332"/>
              </a:xfrm>
              <a:prstGeom prst="rect">
                <a:avLst/>
              </a:prstGeom>
              <a:blipFill>
                <a:blip r:embed="rId10"/>
                <a:stretch>
                  <a:fillRect l="-115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ECFC807A-4603-4142-A9E2-6D1DE3FF8784}"/>
              </a:ext>
            </a:extLst>
          </p:cNvPr>
          <p:cNvSpPr txBox="1"/>
          <p:nvPr/>
        </p:nvSpPr>
        <p:spPr>
          <a:xfrm>
            <a:off x="102537" y="533429"/>
            <a:ext cx="661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Separate the task of foreground and background prediction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97FA31-D052-49AE-943A-EDC5276E77CC}"/>
              </a:ext>
            </a:extLst>
          </p:cNvPr>
          <p:cNvSpPr txBox="1"/>
          <p:nvPr/>
        </p:nvSpPr>
        <p:spPr>
          <a:xfrm>
            <a:off x="6813550" y="6068998"/>
            <a:ext cx="51883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0" dirty="0">
                <a:effectLst/>
                <a:latin typeface="Arial" panose="020B0604020202020204" pitchFamily="34" charset="0"/>
              </a:rPr>
              <a:t>Pose-Guided Human Animation from a Single Image in the Wild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11"/>
              </a:rPr>
              <a:t>https://arxiv.org/pdf/2012.03796.pdf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2114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gym&#10;&#10;Description automatically generated with medium confidence">
            <a:extLst>
              <a:ext uri="{FF2B5EF4-FFF2-40B4-BE49-F238E27FC236}">
                <a16:creationId xmlns:a16="http://schemas.microsoft.com/office/drawing/2014/main" id="{4CA59CFA-51B3-436D-AC41-6AF8DD690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2389703"/>
            <a:ext cx="1736725" cy="1736725"/>
          </a:xfrm>
          <a:prstGeom prst="rect">
            <a:avLst/>
          </a:prstGeom>
        </p:spPr>
      </p:pic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180013E5-20B6-4FE5-AA8A-EDB0F6763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1170503"/>
            <a:ext cx="2438400" cy="2438400"/>
          </a:xfrm>
          <a:prstGeom prst="rect">
            <a:avLst/>
          </a:prstGeom>
        </p:spPr>
      </p:pic>
      <p:pic>
        <p:nvPicPr>
          <p:cNvPr id="9" name="Picture 8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D2A56F6F-59E4-4B60-AF3E-BA6668CAC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652978"/>
            <a:ext cx="1736725" cy="1736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695401-F828-41CC-957D-D4FC3DF7A395}"/>
              </a:ext>
            </a:extLst>
          </p:cNvPr>
          <p:cNvSpPr txBox="1"/>
          <p:nvPr/>
        </p:nvSpPr>
        <p:spPr>
          <a:xfrm>
            <a:off x="102537" y="95250"/>
            <a:ext cx="100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Approach: Foreground data augmentation with Garment Parsing or </a:t>
            </a:r>
            <a:r>
              <a:rPr lang="en-US" dirty="0" err="1"/>
              <a:t>DensePose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89C6A3-58FE-4188-837B-CAE225B270E9}"/>
              </a:ext>
            </a:extLst>
          </p:cNvPr>
          <p:cNvCxnSpPr>
            <a:cxnSpLocks/>
            <a:stCxn id="5" idx="3"/>
            <a:endCxn id="1026" idx="1"/>
          </p:cNvCxnSpPr>
          <p:nvPr/>
        </p:nvCxnSpPr>
        <p:spPr>
          <a:xfrm flipV="1">
            <a:off x="2289174" y="2391811"/>
            <a:ext cx="815976" cy="86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010AFF-1E0C-4E14-9FFB-65577506111C}"/>
              </a:ext>
            </a:extLst>
          </p:cNvPr>
          <p:cNvCxnSpPr>
            <a:cxnSpLocks/>
            <a:stCxn id="9" idx="3"/>
            <a:endCxn id="1026" idx="1"/>
          </p:cNvCxnSpPr>
          <p:nvPr/>
        </p:nvCxnSpPr>
        <p:spPr>
          <a:xfrm>
            <a:off x="2289174" y="1521341"/>
            <a:ext cx="815976" cy="870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&lt;sup&gt;2&lt;/sup&gt;-Net architecture">
            <a:extLst>
              <a:ext uri="{FF2B5EF4-FFF2-40B4-BE49-F238E27FC236}">
                <a16:creationId xmlns:a16="http://schemas.microsoft.com/office/drawing/2014/main" id="{D2BD48BE-5C5B-46FE-AC78-A4E61E20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652978"/>
            <a:ext cx="3142780" cy="347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E172C8-C0EB-40E9-A99D-30C0F0F211CB}"/>
              </a:ext>
            </a:extLst>
          </p:cNvPr>
          <p:cNvCxnSpPr>
            <a:cxnSpLocks/>
            <a:stCxn id="1026" idx="3"/>
            <a:endCxn id="7" idx="1"/>
          </p:cNvCxnSpPr>
          <p:nvPr/>
        </p:nvCxnSpPr>
        <p:spPr>
          <a:xfrm flipV="1">
            <a:off x="6247930" y="2389703"/>
            <a:ext cx="368770" cy="2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0A35EBA-1DF1-4A5A-881D-DF2EE38C4A6D}"/>
              </a:ext>
            </a:extLst>
          </p:cNvPr>
          <p:cNvSpPr txBox="1"/>
          <p:nvPr/>
        </p:nvSpPr>
        <p:spPr>
          <a:xfrm>
            <a:off x="6247930" y="5774135"/>
            <a:ext cx="51883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https://github.com/levindabhi/cloth-segmentation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DensePose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Dense Human Pose Estimation In The Wild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https://arxiv.org/pdf/1802.00434.pdf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3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56FD080-E4FB-49AF-BED3-E5AF2BA4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891784"/>
            <a:ext cx="6619875" cy="25717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7B188B-F1E1-48CC-9698-5A1E7B236F40}"/>
              </a:ext>
            </a:extLst>
          </p:cNvPr>
          <p:cNvSpPr txBox="1"/>
          <p:nvPr/>
        </p:nvSpPr>
        <p:spPr>
          <a:xfrm>
            <a:off x="102537" y="95250"/>
            <a:ext cx="1001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Approach: Solve texture and blur inconsistency with UV Map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C96EA0-BD54-46BA-ACCB-E41096069C2E}"/>
              </a:ext>
            </a:extLst>
          </p:cNvPr>
          <p:cNvSpPr txBox="1"/>
          <p:nvPr/>
        </p:nvSpPr>
        <p:spPr>
          <a:xfrm>
            <a:off x="6718300" y="112698"/>
            <a:ext cx="51883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rerendering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humans from a single image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https://arxiv.org/pdf/2101.04104.pdf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90176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220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Molnar</dc:creator>
  <cp:lastModifiedBy>Carl Molnar</cp:lastModifiedBy>
  <cp:revision>11</cp:revision>
  <dcterms:created xsi:type="dcterms:W3CDTF">2021-10-23T17:13:12Z</dcterms:created>
  <dcterms:modified xsi:type="dcterms:W3CDTF">2021-10-25T20:18:25Z</dcterms:modified>
</cp:coreProperties>
</file>